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df" ContentType="application/pdf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698" r:id="rId2"/>
    <p:sldMasterId id="2147483704" r:id="rId3"/>
  </p:sldMasterIdLst>
  <p:sldIdLst>
    <p:sldId id="256" r:id="rId4"/>
    <p:sldId id="258" r:id="rId5"/>
    <p:sldId id="263" r:id="rId6"/>
    <p:sldId id="264" r:id="rId7"/>
    <p:sldId id="265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6.pd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31" descr="new pg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4CF2E0-CCC4-4E1E-9902-C3C36AB3FDA4}" type="datetimeFigureOut">
              <a:rPr lang="en-US" smtClean="0"/>
              <a:pPr/>
              <a:t>11/29/2012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95690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5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3892" y="3026"/>
            <a:ext cx="9144000" cy="6854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145" y="2728735"/>
            <a:ext cx="655900" cy="1520562"/>
          </a:xfrm>
          <a:prstGeom prst="rect">
            <a:avLst/>
          </a:prstGeom>
          <a:noFill/>
        </p:spPr>
        <p:txBody>
          <a:bodyPr wrap="square" lIns="58055" tIns="29028" rIns="58055" bIns="29028" rtlCol="0">
            <a:spAutoFit/>
          </a:bodyPr>
          <a:lstStyle/>
          <a:p>
            <a:r>
              <a:rPr lang="en-US" sz="9500" baseline="30000" dirty="0" smtClean="0">
                <a:solidFill>
                  <a:srgbClr val="F58026"/>
                </a:solidFill>
                <a:latin typeface="Rockwell"/>
                <a:cs typeface="Rockwell"/>
              </a:rPr>
              <a:t>»</a:t>
            </a:r>
            <a:endParaRPr lang="en-US" sz="9500" dirty="0">
              <a:solidFill>
                <a:srgbClr val="F58026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232961" y="3004501"/>
            <a:ext cx="7772400" cy="74017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03213" y="29845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BC9"/>
              </a:solidFill>
            </a:endParaRPr>
          </a:p>
        </p:txBody>
      </p:sp>
      <p:pic>
        <p:nvPicPr>
          <p:cNvPr id="5" name="Picture 10" descr="ip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orangeArrows.ps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84338"/>
            <a:ext cx="2984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2" descr="iProspect LOGOwDesc.2clr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3" descr="ip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 descr="orangeArrows.ps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71638"/>
            <a:ext cx="29845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5" descr="iProspect LOGOwDesc.2clr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 AGENDA IMAGE.jpg"/>
          <p:cNvPicPr>
            <a:picLocks noChangeAspect="1"/>
          </p:cNvPicPr>
          <p:nvPr userDrawn="1"/>
        </p:nvPicPr>
        <p:blipFill>
          <a:blip r:embed="rId2"/>
          <a:srcRect l="11667" t="4520" b="4657"/>
          <a:stretch>
            <a:fillRect/>
          </a:stretch>
        </p:blipFill>
        <p:spPr>
          <a:xfrm>
            <a:off x="4936356" y="957944"/>
            <a:ext cx="4207644" cy="432310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957944"/>
            <a:ext cx="4319681" cy="516822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4776952"/>
            <a:ext cx="7772400" cy="756745"/>
          </a:xfrm>
        </p:spPr>
        <p:txBody>
          <a:bodyPr/>
          <a:lstStyle>
            <a:lvl1pPr marL="360000"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5580995"/>
            <a:ext cx="6400800" cy="593834"/>
          </a:xfrm>
        </p:spPr>
        <p:txBody>
          <a:bodyPr/>
          <a:lstStyle>
            <a:lvl1pPr marL="3600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7944"/>
            <a:ext cx="8229600" cy="516822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28914"/>
            <a:ext cx="4038600" cy="519724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28914"/>
            <a:ext cx="4038600" cy="5197249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3440" y="29796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BC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8006" y="1563426"/>
            <a:ext cx="3650194" cy="1470025"/>
          </a:xfrm>
        </p:spPr>
        <p:txBody>
          <a:bodyPr tIns="0" anchor="t" anchorCtr="0">
            <a:noAutofit/>
          </a:bodyPr>
          <a:lstStyle>
            <a:lvl1pPr algn="l">
              <a:defRPr sz="3000" cap="all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8007" y="3041295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16" name="Picture 15" descr="ip_outline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0707" y="1682845"/>
            <a:ext cx="2864695" cy="2562415"/>
          </a:xfrm>
          <a:prstGeom prst="rect">
            <a:avLst/>
          </a:prstGeom>
        </p:spPr>
      </p:pic>
      <p:pic>
        <p:nvPicPr>
          <p:cNvPr id="18" name="Picture 17" descr="orangeArrows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8163" y="1683704"/>
            <a:ext cx="299109" cy="299109"/>
          </a:xfrm>
          <a:prstGeom prst="rect">
            <a:avLst/>
          </a:prstGeom>
        </p:spPr>
      </p:pic>
      <p:pic>
        <p:nvPicPr>
          <p:cNvPr id="7" name="Picture 6" descr="iProspect LOGOwDesc.2clr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1800" y="5698111"/>
            <a:ext cx="2068740" cy="713549"/>
          </a:xfrm>
          <a:prstGeom prst="rect">
            <a:avLst/>
          </a:prstGeom>
        </p:spPr>
      </p:pic>
      <p:pic>
        <p:nvPicPr>
          <p:cNvPr id="10" name="Picture 9" descr="ip_outlin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0707" y="1682845"/>
            <a:ext cx="2864695" cy="2562415"/>
          </a:xfrm>
          <a:prstGeom prst="rect">
            <a:avLst/>
          </a:prstGeom>
        </p:spPr>
      </p:pic>
      <p:pic>
        <p:nvPicPr>
          <p:cNvPr id="11" name="Picture 10" descr="orangeArrows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8163" y="1672160"/>
            <a:ext cx="299109" cy="299109"/>
          </a:xfrm>
          <a:prstGeom prst="rect">
            <a:avLst/>
          </a:prstGeom>
        </p:spPr>
      </p:pic>
      <p:pic>
        <p:nvPicPr>
          <p:cNvPr id="12" name="Picture 11" descr="iProspect LOGOwDesc.2cl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1800" y="5698111"/>
            <a:ext cx="2068740" cy="713549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4252751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ip_transitio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105" y="2621639"/>
            <a:ext cx="586823" cy="52423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0" name="Picture 9" descr="ip_transition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105" y="2621639"/>
            <a:ext cx="586823" cy="524231"/>
          </a:xfrm>
          <a:prstGeom prst="rect">
            <a:avLst/>
          </a:prstGeom>
        </p:spPr>
      </p:pic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0022799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3" name="Picture 2" descr="greenArrows_outline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9474" y="2710542"/>
            <a:ext cx="316773" cy="316773"/>
          </a:xfrm>
          <a:prstGeom prst="rect">
            <a:avLst/>
          </a:prstGeom>
        </p:spPr>
      </p:pic>
      <p:pic>
        <p:nvPicPr>
          <p:cNvPr id="20" name="Picture 19" descr="greenArrows_outlin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9474" y="2692400"/>
            <a:ext cx="316773" cy="316773"/>
          </a:xfrm>
          <a:prstGeom prst="rect">
            <a:avLst/>
          </a:prstGeom>
        </p:spPr>
      </p:pic>
      <p:sp>
        <p:nvSpPr>
          <p:cNvPr id="21" name="Rounded Rectangle 20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0" name="Picture 9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164229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p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21" name="Picture 20" descr="green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9472" y="2695737"/>
            <a:ext cx="313434" cy="313435"/>
          </a:xfrm>
          <a:prstGeom prst="rect">
            <a:avLst/>
          </a:prstGeom>
        </p:spPr>
      </p:pic>
      <p:sp>
        <p:nvSpPr>
          <p:cNvPr id="22" name="Rounded Rectangle 21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8" name="Picture 7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648091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073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4" name="Rounded Rectangle 23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4046545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073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737A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4" name="Rounded Rectangle 23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2" name="Picture 11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87261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ntro slide.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9787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728663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13258318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9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592599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6875914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9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592599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9444066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9787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366" y="6435246"/>
            <a:ext cx="5673441" cy="365125"/>
          </a:xfrm>
        </p:spPr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728663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9733975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– Double Title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pic>
        <p:nvPicPr>
          <p:cNvPr id="24" name="Picture 23" descr="orangeArrows.p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DE6E28"/>
                </a:solidFill>
              </a:rPr>
              <a:t>      </a:t>
            </a:r>
            <a:endParaRPr lang="en-US" sz="1800" dirty="0">
              <a:solidFill>
                <a:srgbClr val="DE6E28"/>
              </a:solidFill>
            </a:endParaRPr>
          </a:p>
        </p:txBody>
      </p:sp>
      <p:pic>
        <p:nvPicPr>
          <p:cNvPr id="19" name="Picture 18" descr="ip_footer.psd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786210" y="6526823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Corbe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503F095-C01E-9444-B892-657AC29F0A0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36875914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7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 userDrawn="1"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ntro slide.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0">
            <a:noFill/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9" descr="orangeArrows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303213" y="100171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4" descr="ip_footer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11" descr="orangeArrows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11" descr="greenArrows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50" y="2692400"/>
            <a:ext cx="3175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11/29/2012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1" name="Picture 5" descr="intro slide.1.jpg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pitchFamily="-123" charset="-128"/>
          <a:cs typeface="ヒラギノ角ゴ Pro W3" pitchFamily="-123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pitchFamily="-123" charset="-128"/>
          <a:cs typeface="ヒラギノ角ゴ Pro W3" pitchFamily="-123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3213" y="72866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2" descr="orangeArrows.psd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ip_footer.ps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366" y="6425620"/>
            <a:ext cx="5673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venir LT Std 55 Roman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40314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Std 55 Roman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LT Std 55 Roman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LT Std 55 Roman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LT Std 55 Roman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LT Std 55 Roman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LT Std 55 Roman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7" Type="http://schemas.openxmlformats.org/officeDocument/2006/relationships/image" Target="../media/image30.jpeg"/><Relationship Id="rId2" Type="http://schemas.openxmlformats.org/officeDocument/2006/relationships/image" Target="../media/image2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8.xml"/><Relationship Id="rId15" Type="http://schemas.openxmlformats.org/officeDocument/2006/relationships/image" Target="../media/image29.png"/><Relationship Id="rId14" Type="http://schemas.openxmlformats.org/officeDocument/2006/relationships/image" Target="../media/image131.pd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24.png"/><Relationship Id="rId7" Type="http://schemas.openxmlformats.org/officeDocument/2006/relationships/image" Target="../media/image4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27.png"/><Relationship Id="rId9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PPC Award Template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Updated Q4 2012</a:t>
            </a:r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http://www.scottshorter.com.au/wp-content/uploads/2011/01/graph-up.jpg"/>
          <p:cNvPicPr>
            <a:picLocks noChangeAspect="1" noChangeArrowheads="1"/>
          </p:cNvPicPr>
          <p:nvPr/>
        </p:nvPicPr>
        <p:blipFill>
          <a:blip r:embed="rId2"/>
          <a:srcRect b="5187"/>
          <a:stretch>
            <a:fillRect/>
          </a:stretch>
        </p:blipFill>
        <p:spPr bwMode="auto">
          <a:xfrm>
            <a:off x="4283968" y="2060848"/>
            <a:ext cx="4032448" cy="381225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Background/Brief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095" y="4085355"/>
            <a:ext cx="3104793" cy="20106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9095" y="1916832"/>
            <a:ext cx="3104793" cy="209097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1933730"/>
            <a:ext cx="24247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u="sng" dirty="0" smtClean="0">
                <a:solidFill>
                  <a:srgbClr val="8DC63F"/>
                </a:solidFill>
                <a:latin typeface="Rockwell"/>
                <a:cs typeface="Rockwell"/>
              </a:rPr>
              <a:t>Background</a:t>
            </a: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J&amp;J Digital program workshop – indentified limited search activity across markets due to the central and local market brand managers having low search knowledge.</a:t>
            </a:r>
            <a:endParaRPr lang="en-US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12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1979454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22159" y="4144694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8209" y="4065297"/>
            <a:ext cx="25136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u="sng" dirty="0" smtClean="0">
                <a:solidFill>
                  <a:srgbClr val="8DC63F"/>
                </a:solidFill>
                <a:latin typeface="Rockwell"/>
                <a:cs typeface="Rockwell"/>
              </a:rPr>
              <a:t>Brief</a:t>
            </a:r>
          </a:p>
          <a:p>
            <a:endParaRPr lang="en-US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US" sz="1200" dirty="0" smtClean="0">
                <a:latin typeface="Avenir LT Std 35 Light"/>
                <a:cs typeface="Avenir LT Std 35 Light"/>
              </a:rPr>
              <a:t>Increase search knowledge </a:t>
            </a:r>
            <a:r>
              <a:rPr lang="en-US" sz="1200" dirty="0" smtClean="0">
                <a:latin typeface="Avenir LT Std 35 Light"/>
                <a:cs typeface="Avenir LT Std 35 Light"/>
              </a:rPr>
              <a:t>of central client, local market brand managers and the Carat team.</a:t>
            </a:r>
          </a:p>
          <a:p>
            <a:pPr lvl="0">
              <a:defRPr/>
            </a:pPr>
            <a:endParaRPr lang="en-US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US" sz="1200" dirty="0" smtClean="0">
                <a:latin typeface="Avenir LT Std 35 Light"/>
                <a:cs typeface="Avenir LT Std 35 Light"/>
              </a:rPr>
              <a:t>Increase the search activity in each market whilst implementing best practice principles and consistency across each market.</a:t>
            </a:r>
            <a:endParaRPr lang="en-US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30638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J&amp;J Paid Search Toolkits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/>
          <a:srcRect r="90146"/>
          <a:stretch>
            <a:fillRect/>
          </a:stretch>
        </p:blipFill>
        <p:spPr bwMode="auto">
          <a:xfrm>
            <a:off x="546469" y="1150761"/>
            <a:ext cx="597620" cy="5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9075" y="2025720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96" descr="Screen shot 2012-07-17 at 10.31.15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0578" y="4174305"/>
            <a:ext cx="360040" cy="37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logotypes.designer.am/t/johnson_and_johnson_no.png"/>
          <p:cNvPicPr>
            <a:picLocks noChangeAspect="1" noChangeArrowheads="1"/>
          </p:cNvPicPr>
          <p:nvPr/>
        </p:nvPicPr>
        <p:blipFill>
          <a:blip r:embed="rId6"/>
          <a:srcRect l="15045" t="18806" r="17255" b="17255"/>
          <a:stretch>
            <a:fillRect/>
          </a:stretch>
        </p:blipFill>
        <p:spPr bwMode="auto">
          <a:xfrm>
            <a:off x="7812360" y="1124744"/>
            <a:ext cx="648072" cy="612068"/>
          </a:xfrm>
          <a:prstGeom prst="rect">
            <a:avLst/>
          </a:prstGeom>
          <a:noFill/>
        </p:spPr>
      </p:pic>
      <p:pic>
        <p:nvPicPr>
          <p:cNvPr id="24" name="Picture 77" descr="globe (creds)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36096" y="2924944"/>
            <a:ext cx="864096" cy="982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 rot="21445961">
            <a:off x="4578062" y="4956492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0" dirty="0" smtClean="0">
                <a:latin typeface="Avenir LT Std 55 Roman"/>
                <a:cs typeface="Avenir LT Std 55 Roman"/>
              </a:rPr>
              <a:t>Paid Search</a:t>
            </a:r>
            <a:endParaRPr lang="en-GB" sz="1400" b="1" i="0" dirty="0">
              <a:latin typeface="Avenir LT Std 55 Roman"/>
              <a:cs typeface="Avenir LT Std 55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9095" y="1986094"/>
            <a:ext cx="2816761" cy="36031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2002992"/>
            <a:ext cx="2225639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u="sng" dirty="0" smtClean="0">
                <a:solidFill>
                  <a:srgbClr val="8DC63F"/>
                </a:solidFill>
                <a:latin typeface="Rockwell"/>
                <a:cs typeface="Rockwell"/>
              </a:rPr>
              <a:t>Challenges</a:t>
            </a:r>
          </a:p>
          <a:p>
            <a:pPr lvl="0">
              <a:defRPr/>
            </a:pPr>
            <a:endParaRPr lang="en-US" sz="1400" dirty="0" smtClean="0">
              <a:solidFill>
                <a:srgbClr val="8DC63F"/>
              </a:solidFill>
              <a:latin typeface="Rockwell"/>
              <a:cs typeface="Rockwell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Central client and local market brand managers had low search knowledge.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Carat team had low level search knowledge.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The central client could not tell the local brand managers how much budget should be allocated to paid search.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Local brand managers unwilling to spend more in search due to lack of knowledge of search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2048716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51037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0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Increasing Search Knowledge &amp; Activity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075" y="2094982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4"/>
              <a:srcRect l="80178" t="47456" r="8231" b="26822"/>
              <a:stretch>
                <a:fillRect/>
              </a:stretch>
            </p:blipFill>
          </mc:Choice>
          <mc:Fallback>
            <p:blipFill>
              <a:blip r:embed="rId15"/>
              <a:srcRect l="80178" t="47456" r="8231" b="26822"/>
              <a:stretch>
                <a:fillRect/>
              </a:stretch>
            </p:blipFill>
          </mc:Fallback>
        </mc:AlternateContent>
        <p:spPr>
          <a:xfrm>
            <a:off x="546394" y="1080168"/>
            <a:ext cx="597770" cy="674001"/>
          </a:xfrm>
          <a:prstGeom prst="rect">
            <a:avLst/>
          </a:prstGeom>
        </p:spPr>
      </p:pic>
      <p:pic>
        <p:nvPicPr>
          <p:cNvPr id="25" name="Picture 24" descr="http://logotypes.designer.am/t/johnson_and_johnson_no.png"/>
          <p:cNvPicPr>
            <a:picLocks noChangeAspect="1" noChangeArrowheads="1"/>
          </p:cNvPicPr>
          <p:nvPr/>
        </p:nvPicPr>
        <p:blipFill>
          <a:blip r:embed="rId16"/>
          <a:srcRect l="15045" t="18806" r="17255" b="17255"/>
          <a:stretch>
            <a:fillRect/>
          </a:stretch>
        </p:blipFill>
        <p:spPr bwMode="auto">
          <a:xfrm>
            <a:off x="7812360" y="1124744"/>
            <a:ext cx="648072" cy="612068"/>
          </a:xfrm>
          <a:prstGeom prst="rect">
            <a:avLst/>
          </a:prstGeom>
          <a:noFill/>
        </p:spPr>
      </p:pic>
      <p:pic>
        <p:nvPicPr>
          <p:cNvPr id="3074" name="Picture 2" descr="http://www.lovingspirituality.com/wp-content/uploads/confused-face.jpg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3419872" y="1988840"/>
            <a:ext cx="5438900" cy="3600400"/>
          </a:xfrm>
          <a:prstGeom prst="rect">
            <a:avLst/>
          </a:prstGeom>
          <a:noFill/>
        </p:spPr>
      </p:pic>
      <p:sp>
        <p:nvSpPr>
          <p:cNvPr id="28" name="Cloud Callout 27"/>
          <p:cNvSpPr/>
          <p:nvPr/>
        </p:nvSpPr>
        <p:spPr>
          <a:xfrm>
            <a:off x="3059832" y="1844824"/>
            <a:ext cx="2376264" cy="1512168"/>
          </a:xfrm>
          <a:prstGeom prst="cloudCallout">
            <a:avLst>
              <a:gd name="adj1" fmla="val 60980"/>
              <a:gd name="adj2" fmla="val 252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Paid Search???!!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Strategy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44" y="1988840"/>
            <a:ext cx="2816761" cy="252028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2002992"/>
            <a:ext cx="222563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u="sng" dirty="0" smtClean="0">
                <a:solidFill>
                  <a:srgbClr val="8DC63F"/>
                </a:solidFill>
                <a:latin typeface="Rockwell"/>
                <a:cs typeface="Rockwell"/>
              </a:rPr>
              <a:t>Strategy</a:t>
            </a:r>
            <a:endParaRPr lang="en-US" sz="1400" b="1" u="sng" dirty="0" smtClean="0">
              <a:solidFill>
                <a:srgbClr val="8DC63F"/>
              </a:solidFill>
              <a:latin typeface="Rockwell"/>
              <a:cs typeface="Rockwell"/>
            </a:endParaRP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  <a:p>
            <a:r>
              <a:rPr lang="en-US" sz="1200" dirty="0" smtClean="0">
                <a:latin typeface="Avenir LT Std 35 Light"/>
                <a:cs typeface="Avenir LT Std 35 Light"/>
              </a:rPr>
              <a:t>Working with the Carat team, a search toolkit was created for J&amp;J Clean and Clear. </a:t>
            </a:r>
            <a:r>
              <a:rPr lang="en-US" sz="1200" dirty="0" smtClean="0">
                <a:latin typeface="Avenir LT Std 35 Light"/>
                <a:cs typeface="Avenir LT Std 35 Light"/>
              </a:rPr>
              <a:t>The toolkit educated the local brand managers in paid search. </a:t>
            </a:r>
            <a:endParaRPr lang="en-US" sz="1200" dirty="0" smtClean="0">
              <a:latin typeface="Avenir LT Std 35 Light"/>
              <a:cs typeface="Avenir LT Std 35 Light"/>
            </a:endParaRPr>
          </a:p>
          <a:p>
            <a:endParaRPr lang="en-US" sz="1200" dirty="0" smtClean="0">
              <a:latin typeface="Avenir LT Std 35 Light"/>
              <a:cs typeface="Avenir LT Std 35 Light"/>
            </a:endParaRPr>
          </a:p>
          <a:p>
            <a:r>
              <a:rPr lang="en-US" sz="1200" dirty="0" smtClean="0">
                <a:latin typeface="Avenir LT Std 35 Light"/>
                <a:cs typeface="Avenir LT Std 35 Light"/>
              </a:rPr>
              <a:t>Whilst </a:t>
            </a:r>
            <a:r>
              <a:rPr lang="en-US" sz="1200" dirty="0" smtClean="0">
                <a:latin typeface="Avenir LT Std 35 Light"/>
                <a:cs typeface="Avenir LT Std 35 Light"/>
              </a:rPr>
              <a:t>working on the toolkit with the Carat team, we were also educating the Carat team in paid search</a:t>
            </a:r>
            <a:r>
              <a:rPr lang="en-US" sz="1200" dirty="0" smtClean="0">
                <a:latin typeface="Avenir LT Std 35 Light"/>
                <a:cs typeface="Avenir LT Std 35 Light"/>
              </a:rPr>
              <a:t>.</a:t>
            </a:r>
          </a:p>
          <a:p>
            <a:endParaRPr lang="en-US" sz="1200" dirty="0" smtClean="0">
              <a:latin typeface="Avenir LT Std 35 Light"/>
              <a:cs typeface="Avenir LT Std 35 Light"/>
            </a:endParaRPr>
          </a:p>
          <a:p>
            <a:endParaRPr lang="en-GB" sz="12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2048716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34747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0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Building the Search Toolkit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075" y="2094982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 l="75681" r="15064"/>
          <a:stretch>
            <a:fillRect/>
          </a:stretch>
        </p:blipFill>
        <p:spPr bwMode="auto">
          <a:xfrm>
            <a:off x="546469" y="1150761"/>
            <a:ext cx="565410" cy="55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3" descr="http://logotypes.designer.am/t/johnson_and_johnson_no.png"/>
          <p:cNvPicPr>
            <a:picLocks noChangeAspect="1" noChangeArrowheads="1"/>
          </p:cNvPicPr>
          <p:nvPr/>
        </p:nvPicPr>
        <p:blipFill>
          <a:blip r:embed="rId4"/>
          <a:srcRect l="15045" t="18806" r="17255" b="17255"/>
          <a:stretch>
            <a:fillRect/>
          </a:stretch>
        </p:blipFill>
        <p:spPr bwMode="auto">
          <a:xfrm>
            <a:off x="7812360" y="1124744"/>
            <a:ext cx="648072" cy="612068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40152" y="2060848"/>
            <a:ext cx="241241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76256" y="3284984"/>
            <a:ext cx="2010877" cy="1502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1560" y="4509120"/>
            <a:ext cx="2088232" cy="156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23728" y="4437112"/>
            <a:ext cx="2456507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23928" y="3933056"/>
            <a:ext cx="2759207" cy="2069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563888" y="2348880"/>
            <a:ext cx="2379737" cy="1786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300192" y="4581128"/>
            <a:ext cx="2091705" cy="1573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9095" y="1986094"/>
            <a:ext cx="2816761" cy="410720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2002992"/>
            <a:ext cx="222563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sz="1400" dirty="0" smtClean="0">
              <a:solidFill>
                <a:srgbClr val="8DC63F"/>
              </a:solidFill>
              <a:latin typeface="Rockwell"/>
              <a:cs typeface="Rockwell"/>
            </a:endParaRPr>
          </a:p>
          <a:p>
            <a:pPr lvl="0">
              <a:defRPr/>
            </a:pPr>
            <a:endParaRPr lang="en-US" sz="1200" dirty="0" smtClean="0">
              <a:latin typeface="Avenir LT Std 35 Light"/>
              <a:cs typeface="Avenir LT Std 35 Light"/>
            </a:endParaRPr>
          </a:p>
          <a:p>
            <a:pPr>
              <a:defRPr/>
            </a:pPr>
            <a:r>
              <a:rPr lang="en-US" sz="1200" dirty="0" smtClean="0">
                <a:latin typeface="Avenir LT Std 35 Light"/>
                <a:cs typeface="Avenir LT Std 35 Light"/>
              </a:rPr>
              <a:t>One initial toolkit turned into 4 toolkits for the iProspect/Carat team which were all out of scope work.</a:t>
            </a:r>
          </a:p>
          <a:p>
            <a:pPr lvl="0">
              <a:defRPr/>
            </a:pPr>
            <a:endParaRPr lang="en-US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US" sz="1200" dirty="0" smtClean="0">
                <a:latin typeface="Avenir LT Std 35 Light"/>
                <a:cs typeface="Avenir LT Std 35 Light"/>
              </a:rPr>
              <a:t>Toolkits generated £83K out of scope revenue for Carat and iProspect.</a:t>
            </a:r>
          </a:p>
          <a:p>
            <a:pPr lvl="0">
              <a:defRPr/>
            </a:pPr>
            <a:endParaRPr lang="en-US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US" sz="1200" dirty="0" smtClean="0">
                <a:latin typeface="Avenir LT Std 35 Light"/>
                <a:cs typeface="Avenir LT Std 35 Light"/>
              </a:rPr>
              <a:t>Carat now have high level search knowledge</a:t>
            </a:r>
          </a:p>
          <a:p>
            <a:pPr lvl="0">
              <a:defRPr/>
            </a:pPr>
            <a:endParaRPr lang="en-US" sz="1200" dirty="0" smtClean="0">
              <a:latin typeface="Avenir LT Std 35 Light"/>
              <a:cs typeface="Avenir LT Std 35 Light"/>
            </a:endParaRPr>
          </a:p>
          <a:p>
            <a:pPr>
              <a:defRPr/>
            </a:pPr>
            <a:r>
              <a:rPr lang="en-US" sz="1200" dirty="0" smtClean="0">
                <a:latin typeface="Avenir LT Std 35 Light"/>
                <a:cs typeface="Avenir LT Std 35 Light"/>
              </a:rPr>
              <a:t>Positive word of mouth across the J&amp;J client as we demonstrated how well we work collaboratively cross agency</a:t>
            </a:r>
            <a:endParaRPr lang="en-GB" sz="12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2048716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45189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0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£83k Out of Scope Revenue &amp; More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075" y="2094982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 l="60764" r="29794"/>
          <a:stretch>
            <a:fillRect/>
          </a:stretch>
        </p:blipFill>
        <p:spPr bwMode="auto">
          <a:xfrm>
            <a:off x="543236" y="1135760"/>
            <a:ext cx="60408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41" descr="http://logotypes.designer.am/t/johnson_and_johnson_no.png"/>
          <p:cNvPicPr>
            <a:picLocks noChangeAspect="1" noChangeArrowheads="1"/>
          </p:cNvPicPr>
          <p:nvPr/>
        </p:nvPicPr>
        <p:blipFill>
          <a:blip r:embed="rId4"/>
          <a:srcRect l="15045" t="18806" r="17255" b="17255"/>
          <a:stretch>
            <a:fillRect/>
          </a:stretch>
        </p:blipFill>
        <p:spPr bwMode="auto">
          <a:xfrm>
            <a:off x="7812360" y="1124744"/>
            <a:ext cx="648072" cy="612068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3491880" y="4293096"/>
            <a:ext cx="5040560" cy="1754326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Imodium Global Franchise Director, Marni </a:t>
            </a:r>
            <a:r>
              <a:rPr lang="en-US" b="1" dirty="0" smtClean="0"/>
              <a:t>Allen</a:t>
            </a:r>
          </a:p>
          <a:p>
            <a:endParaRPr lang="en-GB" dirty="0" smtClean="0"/>
          </a:p>
          <a:p>
            <a:r>
              <a:rPr lang="en-US" i="1" dirty="0" smtClean="0"/>
              <a:t>“I have been very impressed by the combined team of J+ and iProspect to help us better understand how critical digital media activities are, and increasing our level of support to the markets in this area</a:t>
            </a:r>
            <a:r>
              <a:rPr lang="en-US" i="1" dirty="0" smtClean="0"/>
              <a:t>.’’</a:t>
            </a:r>
            <a:endParaRPr lang="en-GB" dirty="0" smtClean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91880" y="3505572"/>
            <a:ext cx="511492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76056" y="1844824"/>
            <a:ext cx="1629916" cy="339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http://www.17.com.my/wp-content/uploads/logo%284%29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47864" y="2276872"/>
            <a:ext cx="1008112" cy="643271"/>
          </a:xfrm>
          <a:prstGeom prst="rect">
            <a:avLst/>
          </a:prstGeom>
          <a:noFill/>
        </p:spPr>
      </p:pic>
      <p:pic>
        <p:nvPicPr>
          <p:cNvPr id="1030" name="Picture 6" descr="http://www.couponaholic.net/wp-content/uploads/2012/04/johnsons_baby_logo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27984" y="2204864"/>
            <a:ext cx="1320081" cy="806499"/>
          </a:xfrm>
          <a:prstGeom prst="rect">
            <a:avLst/>
          </a:prstGeom>
          <a:noFill/>
        </p:spPr>
      </p:pic>
      <p:pic>
        <p:nvPicPr>
          <p:cNvPr id="1032" name="Picture 8" descr="http://images2.wikia.nocookie.net/__cb20120815105237/logopedia/images/f/f2/Logo_listerine_lrg.jpg"/>
          <p:cNvPicPr>
            <a:picLocks noChangeAspect="1" noChangeArrowheads="1"/>
          </p:cNvPicPr>
          <p:nvPr/>
        </p:nvPicPr>
        <p:blipFill>
          <a:blip r:embed="rId9"/>
          <a:srcRect r="3611"/>
          <a:stretch>
            <a:fillRect/>
          </a:stretch>
        </p:blipFill>
        <p:spPr bwMode="auto">
          <a:xfrm>
            <a:off x="5796136" y="2420888"/>
            <a:ext cx="1656184" cy="360829"/>
          </a:xfrm>
          <a:prstGeom prst="rect">
            <a:avLst/>
          </a:prstGeom>
          <a:noFill/>
        </p:spPr>
      </p:pic>
      <p:pic>
        <p:nvPicPr>
          <p:cNvPr id="1034" name="Picture 10" descr="http://www.pharmacy2u.co.uk/images/brand/imodium/imodium-diarrhoea-relief-logo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524328" y="2276872"/>
            <a:ext cx="1512168" cy="595562"/>
          </a:xfrm>
          <a:prstGeom prst="rect">
            <a:avLst/>
          </a:prstGeom>
          <a:noFill/>
        </p:spPr>
      </p:pic>
      <p:sp>
        <p:nvSpPr>
          <p:cNvPr id="44" name="Down Arrow 43"/>
          <p:cNvSpPr/>
          <p:nvPr/>
        </p:nvSpPr>
        <p:spPr>
          <a:xfrm>
            <a:off x="5796136" y="2924944"/>
            <a:ext cx="792088" cy="5040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rospect-Nov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prospect_110503">
  <a:themeElements>
    <a:clrScheme name="Custom 2">
      <a:dk1>
        <a:srgbClr val="455560"/>
      </a:dk1>
      <a:lt1>
        <a:srgbClr val="FFFFFF"/>
      </a:lt1>
      <a:dk2>
        <a:srgbClr val="8DC63F"/>
      </a:dk2>
      <a:lt2>
        <a:srgbClr val="8DC63F"/>
      </a:lt2>
      <a:accent1>
        <a:srgbClr val="F58026"/>
      </a:accent1>
      <a:accent2>
        <a:srgbClr val="1AA1D0"/>
      </a:accent2>
      <a:accent3>
        <a:srgbClr val="BB2618"/>
      </a:accent3>
      <a:accent4>
        <a:srgbClr val="1B4998"/>
      </a:accent4>
      <a:accent5>
        <a:srgbClr val="D7AF39"/>
      </a:accent5>
      <a:accent6>
        <a:srgbClr val="83817E"/>
      </a:accent6>
      <a:hlink>
        <a:srgbClr val="F58026"/>
      </a:hlink>
      <a:folHlink>
        <a:srgbClr val="45556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b="0" i="0" dirty="0">
            <a:latin typeface="Avenir LT Std 55 Roman"/>
            <a:cs typeface="Avenir LT Std 55 Roman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949</TotalTime>
  <Words>357</Words>
  <Application>Microsoft Office PowerPoint</Application>
  <PresentationFormat>On-screen Show (4:3)</PresentationFormat>
  <Paragraphs>52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iProspect-Nov2012</vt:lpstr>
      <vt:lpstr>2_Custom Design</vt:lpstr>
      <vt:lpstr>1_iprospect_110503</vt:lpstr>
      <vt:lpstr>Global PPC Award Template</vt:lpstr>
      <vt:lpstr>Background/Brief</vt:lpstr>
      <vt:lpstr>Challenge</vt:lpstr>
      <vt:lpstr>Strategy</vt:lpstr>
      <vt:lpstr>Results</vt:lpstr>
    </vt:vector>
  </TitlesOfParts>
  <Company>Aegis Media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PPC Award Template</dc:title>
  <dc:creator>Chris Rothwell</dc:creator>
  <cp:lastModifiedBy>Bhavesh</cp:lastModifiedBy>
  <cp:revision>50</cp:revision>
  <dcterms:created xsi:type="dcterms:W3CDTF">2012-11-12T09:47:25Z</dcterms:created>
  <dcterms:modified xsi:type="dcterms:W3CDTF">2012-11-29T17:23:52Z</dcterms:modified>
</cp:coreProperties>
</file>